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4"/>
  </p:sldMasterIdLst>
  <p:notesMasterIdLst>
    <p:notesMasterId r:id="rId12"/>
  </p:notesMasterIdLst>
  <p:handoutMasterIdLst>
    <p:handoutMasterId r:id="rId13"/>
  </p:handoutMasterIdLst>
  <p:sldIdLst>
    <p:sldId id="257" r:id="rId5"/>
    <p:sldId id="256" r:id="rId6"/>
    <p:sldId id="302" r:id="rId7"/>
    <p:sldId id="319" r:id="rId8"/>
    <p:sldId id="343" r:id="rId9"/>
    <p:sldId id="342" r:id="rId10"/>
    <p:sldId id="336" r:id="rId11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DEDD79B-4647-3B59-C39D-39AB082BDFA9}" name="Cruz Maria" initials="CM" userId="S::mcruz5@sandi.net::a1cf29e0-8b51-4f76-92c7-17f9da0b29b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6600"/>
    <a:srgbClr val="B80000"/>
    <a:srgbClr val="DE0000"/>
    <a:srgbClr val="339933"/>
    <a:srgbClr val="F9B1B6"/>
    <a:srgbClr val="F1939C"/>
    <a:srgbClr val="ECDCDF"/>
    <a:srgbClr val="F9CFD3"/>
    <a:srgbClr val="FF000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8D67AF4-87A8-4AC0-9043-AF8A44694748}" v="1324" dt="2022-12-12T20:19:25.800"/>
    <p1510:client id="{9A10374A-30BB-4438-904A-7F4AD9143CEF}" v="14" dt="2022-12-12T22:03:52.27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08" autoAdjust="0"/>
    <p:restoredTop sz="67803" autoAdjust="0"/>
  </p:normalViewPr>
  <p:slideViewPr>
    <p:cSldViewPr snapToGrid="0">
      <p:cViewPr varScale="1">
        <p:scale>
          <a:sx n="58" d="100"/>
          <a:sy n="58" d="100"/>
        </p:scale>
        <p:origin x="163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20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oretta Walden" userId="44df5323-0b27-461c-b05b-9b07f8cccf63" providerId="ADAL" clId="{82ED28EE-5C36-48AF-A134-33DBA74A560F}"/>
    <pc:docChg chg="custSel modSld">
      <pc:chgData name="Loretta Walden" userId="44df5323-0b27-461c-b05b-9b07f8cccf63" providerId="ADAL" clId="{82ED28EE-5C36-48AF-A134-33DBA74A560F}" dt="2022-12-13T18:04:03.025" v="84" actId="20577"/>
      <pc:docMkLst>
        <pc:docMk/>
      </pc:docMkLst>
      <pc:sldChg chg="modSp mod">
        <pc:chgData name="Loretta Walden" userId="44df5323-0b27-461c-b05b-9b07f8cccf63" providerId="ADAL" clId="{82ED28EE-5C36-48AF-A134-33DBA74A560F}" dt="2022-12-13T18:04:03.025" v="84" actId="20577"/>
        <pc:sldMkLst>
          <pc:docMk/>
          <pc:sldMk cId="0" sldId="256"/>
        </pc:sldMkLst>
        <pc:spChg chg="mod">
          <ac:chgData name="Loretta Walden" userId="44df5323-0b27-461c-b05b-9b07f8cccf63" providerId="ADAL" clId="{82ED28EE-5C36-48AF-A134-33DBA74A560F}" dt="2022-12-13T18:04:03.025" v="84" actId="20577"/>
          <ac:spMkLst>
            <pc:docMk/>
            <pc:sldMk cId="0" sldId="256"/>
            <ac:spMk id="3" creationId="{352CB8DF-E978-ADD2-6242-63663D20F166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CFCB533-8664-473E-AE5E-414F9418F8A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1" cy="481728"/>
          </a:xfrm>
          <a:prstGeom prst="rect">
            <a:avLst/>
          </a:prstGeom>
        </p:spPr>
        <p:txBody>
          <a:bodyPr vert="horz" lIns="96651" tIns="48325" rIns="96651" bIns="4832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B9C629-8DEC-43AE-9329-96EF28E2DFF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143588" y="0"/>
            <a:ext cx="3169921" cy="481728"/>
          </a:xfrm>
          <a:prstGeom prst="rect">
            <a:avLst/>
          </a:prstGeom>
        </p:spPr>
        <p:txBody>
          <a:bodyPr vert="horz" lIns="96651" tIns="48325" rIns="96651" bIns="48325" rtlCol="0"/>
          <a:lstStyle>
            <a:lvl1pPr algn="r">
              <a:defRPr sz="1200"/>
            </a:lvl1pPr>
          </a:lstStyle>
          <a:p>
            <a:fld id="{A2B8DFF4-E8AB-4291-94BD-320C639B9E3A}" type="datetimeFigureOut">
              <a:rPr lang="en-US" smtClean="0"/>
              <a:t>12/13/2022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2B0A5E-6F28-4D87-84EF-8DEC3F4E850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119475"/>
            <a:ext cx="3169921" cy="481727"/>
          </a:xfrm>
          <a:prstGeom prst="rect">
            <a:avLst/>
          </a:prstGeom>
        </p:spPr>
        <p:txBody>
          <a:bodyPr vert="horz" lIns="96651" tIns="48325" rIns="96651" bIns="48325" rtlCol="0" anchor="b"/>
          <a:lstStyle>
            <a:lvl1pPr algn="l">
              <a:defRPr sz="1200"/>
            </a:lvl1pPr>
          </a:lstStyle>
          <a:p>
            <a:r>
              <a:rPr lang="en-US"/>
              <a:t>page # of #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8D4DDA-F599-4C4E-AE39-3E3D8C6EB40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143588" y="9119475"/>
            <a:ext cx="3169921" cy="481727"/>
          </a:xfrm>
          <a:prstGeom prst="rect">
            <a:avLst/>
          </a:prstGeom>
        </p:spPr>
        <p:txBody>
          <a:bodyPr vert="horz" lIns="96651" tIns="48325" rIns="96651" bIns="48325" rtlCol="0" anchor="b"/>
          <a:lstStyle>
            <a:lvl1pPr algn="r">
              <a:defRPr sz="1200"/>
            </a:lvl1pPr>
          </a:lstStyle>
          <a:p>
            <a:fld id="{53D83C9C-E592-4548-9AAA-750A6C57FD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51747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1" cy="481728"/>
          </a:xfrm>
          <a:prstGeom prst="rect">
            <a:avLst/>
          </a:prstGeom>
        </p:spPr>
        <p:txBody>
          <a:bodyPr vert="horz" lIns="96651" tIns="48325" rIns="96651" bIns="4832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8" y="0"/>
            <a:ext cx="3169921" cy="481728"/>
          </a:xfrm>
          <a:prstGeom prst="rect">
            <a:avLst/>
          </a:prstGeom>
        </p:spPr>
        <p:txBody>
          <a:bodyPr vert="horz" lIns="96651" tIns="48325" rIns="96651" bIns="48325" rtlCol="0"/>
          <a:lstStyle>
            <a:lvl1pPr algn="r">
              <a:defRPr sz="1200"/>
            </a:lvl1pPr>
          </a:lstStyle>
          <a:p>
            <a:fld id="{A2A378A0-FBE8-4904-851A-B8E4280D2822}" type="datetimeFigureOut">
              <a:rPr lang="en-US" smtClean="0"/>
              <a:t>12/13/2022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1" tIns="48325" rIns="96651" bIns="4832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1" y="4620578"/>
            <a:ext cx="5852160" cy="3780473"/>
          </a:xfrm>
          <a:prstGeom prst="rect">
            <a:avLst/>
          </a:prstGeom>
        </p:spPr>
        <p:txBody>
          <a:bodyPr vert="horz" lIns="96651" tIns="48325" rIns="96651" bIns="48325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5"/>
            <a:ext cx="3169921" cy="481727"/>
          </a:xfrm>
          <a:prstGeom prst="rect">
            <a:avLst/>
          </a:prstGeom>
        </p:spPr>
        <p:txBody>
          <a:bodyPr vert="horz" lIns="96651" tIns="48325" rIns="96651" bIns="48325" rtlCol="0" anchor="b"/>
          <a:lstStyle>
            <a:lvl1pPr algn="l">
              <a:defRPr sz="1200"/>
            </a:lvl1pPr>
          </a:lstStyle>
          <a:p>
            <a:r>
              <a:rPr lang="en-US"/>
              <a:t>page # of #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8" y="9119475"/>
            <a:ext cx="3169921" cy="481727"/>
          </a:xfrm>
          <a:prstGeom prst="rect">
            <a:avLst/>
          </a:prstGeom>
        </p:spPr>
        <p:txBody>
          <a:bodyPr vert="horz" lIns="96651" tIns="48325" rIns="96651" bIns="48325" rtlCol="0" anchor="b"/>
          <a:lstStyle>
            <a:lvl1pPr algn="r">
              <a:defRPr sz="1200"/>
            </a:lvl1pPr>
          </a:lstStyle>
          <a:p>
            <a:fld id="{D95D4098-9883-4831-B8E6-964F526046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88084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1200150"/>
            <a:ext cx="5759450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66511">
              <a:defRPr/>
            </a:pPr>
            <a:fld id="{18FF7E05-12C3-1C44-9CBB-2173DCCB53BB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66511">
                <a:defRPr/>
              </a:pPr>
              <a:t>1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6537068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>
            <a:extLst>
              <a:ext uri="{FF2B5EF4-FFF2-40B4-BE49-F238E27FC236}">
                <a16:creationId xmlns:a16="http://schemas.microsoft.com/office/drawing/2014/main" id="{192743F2-9D44-45CD-BC38-63229E5C3FA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77875" y="1200150"/>
            <a:ext cx="5759450" cy="32400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>
            <a:extLst>
              <a:ext uri="{FF2B5EF4-FFF2-40B4-BE49-F238E27FC236}">
                <a16:creationId xmlns:a16="http://schemas.microsoft.com/office/drawing/2014/main" id="{500F4495-D7BE-4197-A5D9-07392A2E3A3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i="1" dirty="0"/>
          </a:p>
        </p:txBody>
      </p:sp>
      <p:sp>
        <p:nvSpPr>
          <p:cNvPr id="7172" name="Slide Number Placeholder 3">
            <a:extLst>
              <a:ext uri="{FF2B5EF4-FFF2-40B4-BE49-F238E27FC236}">
                <a16:creationId xmlns:a16="http://schemas.microsoft.com/office/drawing/2014/main" id="{88117CB7-D8B1-4672-889F-8C3728F045D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85290" indent="-30203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08138" indent="-24162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91393" indent="-24162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74649" indent="-24162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57905" indent="-24162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141160" indent="-24162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624415" indent="-24162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107670" indent="-24162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FB991C5-B299-4E7C-A752-73DC7E402358}" type="slidenum">
              <a:rPr lang="en-US" altLang="en-US">
                <a:latin typeface="Book Antiqua" panose="02040602050305030304" pitchFamily="18" charset="0"/>
              </a:rPr>
              <a:pPr>
                <a:spcBef>
                  <a:spcPct val="0"/>
                </a:spcBef>
              </a:pPr>
              <a:t>2</a:t>
            </a:fld>
            <a:endParaRPr lang="en-US" altLang="en-US">
              <a:latin typeface="Book Antiqua" panose="02040602050305030304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1200150"/>
            <a:ext cx="5759450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23717A-5843-4616-B32D-BA90BEE6619C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77697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1200150"/>
            <a:ext cx="5759450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23717A-5843-4616-B32D-BA90BEE6619C}" type="slidenum">
              <a:rPr lang="en-US" altLang="en-US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95887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1200150"/>
            <a:ext cx="5759450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23717A-5843-4616-B32D-BA90BEE6619C}" type="slidenum">
              <a:rPr lang="en-US" altLang="en-US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45346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1200150"/>
            <a:ext cx="5759450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23717A-5843-4616-B32D-BA90BEE6619C}" type="slidenum">
              <a:rPr lang="en-US" altLang="en-US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95251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>
            <a:extLst>
              <a:ext uri="{FF2B5EF4-FFF2-40B4-BE49-F238E27FC236}">
                <a16:creationId xmlns:a16="http://schemas.microsoft.com/office/drawing/2014/main" id="{192743F2-9D44-45CD-BC38-63229E5C3FA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77875" y="1200150"/>
            <a:ext cx="5759450" cy="32400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>
            <a:extLst>
              <a:ext uri="{FF2B5EF4-FFF2-40B4-BE49-F238E27FC236}">
                <a16:creationId xmlns:a16="http://schemas.microsoft.com/office/drawing/2014/main" id="{500F4495-D7BE-4197-A5D9-07392A2E3A3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i="1" dirty="0"/>
          </a:p>
        </p:txBody>
      </p:sp>
      <p:sp>
        <p:nvSpPr>
          <p:cNvPr id="7172" name="Slide Number Placeholder 3">
            <a:extLst>
              <a:ext uri="{FF2B5EF4-FFF2-40B4-BE49-F238E27FC236}">
                <a16:creationId xmlns:a16="http://schemas.microsoft.com/office/drawing/2014/main" id="{88117CB7-D8B1-4672-889F-8C3728F045D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85290" indent="-30203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08138" indent="-24162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91393" indent="-24162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74649" indent="-24162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57905" indent="-24162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141160" indent="-24162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624415" indent="-24162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107670" indent="-24162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FB991C5-B299-4E7C-A752-73DC7E402358}" type="slidenum">
              <a:rPr lang="en-US" altLang="en-US">
                <a:latin typeface="Book Antiqua" panose="02040602050305030304" pitchFamily="18" charset="0"/>
              </a:rPr>
              <a:pPr>
                <a:spcBef>
                  <a:spcPct val="0"/>
                </a:spcBef>
              </a:pPr>
              <a:t>7</a:t>
            </a:fld>
            <a:endParaRPr lang="en-US" altLang="en-US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00980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420400-9275-0049-98F5-3D091695F1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99857" y="2048609"/>
            <a:ext cx="9615055" cy="40282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1FE259-1AD9-C849-BCF2-E9BB1A68A30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1051933" y="6325886"/>
            <a:ext cx="862977" cy="365125"/>
          </a:xfr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pPr defTabSz="914377">
              <a:defRPr/>
            </a:pPr>
            <a:fld id="{0D586312-F359-7743-AACF-C3729AD33F3F}" type="slidenum">
              <a:rPr lang="en-US" smtClean="0">
                <a:solidFill>
                  <a:srgbClr val="90B03E"/>
                </a:solidFill>
              </a:rPr>
              <a:pPr defTabSz="914377">
                <a:defRPr/>
              </a:pPr>
              <a:t>‹#›</a:t>
            </a:fld>
            <a:endParaRPr lang="en-US">
              <a:solidFill>
                <a:srgbClr val="90B03E"/>
              </a:solidFill>
            </a:endParaRPr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9077883D-C921-3F4F-B251-CDFACA6C1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9855" y="562627"/>
            <a:ext cx="9615055" cy="11531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39263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4CDEB8-0D6D-FB48-AD79-53C1FDFAD6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71280" y="2048610"/>
            <a:ext cx="4543859" cy="416580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DE7EB6-8E45-214B-BFAB-AC23BB30B8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28176" y="2048610"/>
            <a:ext cx="4543859" cy="416580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92499F55-800E-FB42-B776-94F1E63E74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254153" y="6269082"/>
            <a:ext cx="6607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1">
                <a:solidFill>
                  <a:schemeClr val="accent6"/>
                </a:solidFill>
              </a:defRPr>
            </a:lvl1pPr>
          </a:lstStyle>
          <a:p>
            <a:pPr defTabSz="914377">
              <a:defRPr/>
            </a:pPr>
            <a:fld id="{0D586312-F359-7743-AACF-C3729AD33F3F}" type="slidenum">
              <a:rPr lang="en-US" smtClean="0">
                <a:solidFill>
                  <a:srgbClr val="90B03E"/>
                </a:solidFill>
              </a:rPr>
              <a:pPr defTabSz="914377">
                <a:defRPr/>
              </a:pPr>
              <a:t>‹#›</a:t>
            </a:fld>
            <a:endParaRPr lang="en-US">
              <a:solidFill>
                <a:srgbClr val="90B03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72916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D110E8-F316-4447-B872-1B052F0739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5101" y="2048608"/>
            <a:ext cx="5399809" cy="381244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5494F7-F6FE-8A45-BAC9-EF17F50C7A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299856" y="2048608"/>
            <a:ext cx="3932237" cy="3820379"/>
          </a:xfrm>
        </p:spPr>
        <p:txBody>
          <a:bodyPr/>
          <a:lstStyle>
            <a:lvl1pPr marL="0" indent="0">
              <a:buNone/>
              <a:defRPr sz="1600" b="1">
                <a:solidFill>
                  <a:schemeClr val="accent6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977AB246-437A-7749-9172-90E3D65548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9855" y="562627"/>
            <a:ext cx="9615055" cy="11531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0CA0CB0A-7A63-944B-B144-0BBF9D6DC0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254153" y="6269082"/>
            <a:ext cx="6607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1">
                <a:solidFill>
                  <a:schemeClr val="accent6"/>
                </a:solidFill>
              </a:defRPr>
            </a:lvl1pPr>
          </a:lstStyle>
          <a:p>
            <a:pPr defTabSz="914377">
              <a:defRPr/>
            </a:pPr>
            <a:fld id="{0D586312-F359-7743-AACF-C3729AD33F3F}" type="slidenum">
              <a:rPr lang="en-US" smtClean="0">
                <a:solidFill>
                  <a:srgbClr val="90B03E"/>
                </a:solidFill>
              </a:rPr>
              <a:pPr defTabSz="914377">
                <a:defRPr/>
              </a:pPr>
              <a:t>‹#›</a:t>
            </a:fld>
            <a:endParaRPr lang="en-US">
              <a:solidFill>
                <a:srgbClr val="90B03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03200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BF3425F-4CEE-6343-9FDD-D45C8E460D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400801" y="2048610"/>
            <a:ext cx="4951412" cy="3807069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4BEDF3-4F40-F545-A1D8-89C09CBA60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299856" y="2048610"/>
            <a:ext cx="3796144" cy="3807069"/>
          </a:xfrm>
        </p:spPr>
        <p:txBody>
          <a:bodyPr/>
          <a:lstStyle>
            <a:lvl1pPr marL="0" indent="0">
              <a:buNone/>
              <a:defRPr sz="1600" b="1">
                <a:solidFill>
                  <a:schemeClr val="accent6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334DED7B-FD1E-5C4F-ACAE-AB62A747D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9855" y="562627"/>
            <a:ext cx="9615055" cy="11531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50EBEC14-11EC-3E4E-84B6-3AFB6FFAA4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254153" y="6269082"/>
            <a:ext cx="6607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1">
                <a:solidFill>
                  <a:schemeClr val="accent6"/>
                </a:solidFill>
              </a:defRPr>
            </a:lvl1pPr>
          </a:lstStyle>
          <a:p>
            <a:pPr defTabSz="914377">
              <a:defRPr/>
            </a:pPr>
            <a:fld id="{0D586312-F359-7743-AACF-C3729AD33F3F}" type="slidenum">
              <a:rPr lang="en-US" smtClean="0">
                <a:solidFill>
                  <a:srgbClr val="90B03E"/>
                </a:solidFill>
              </a:rPr>
              <a:pPr defTabSz="914377">
                <a:defRPr/>
              </a:pPr>
              <a:t>‹#›</a:t>
            </a:fld>
            <a:endParaRPr lang="en-US">
              <a:solidFill>
                <a:srgbClr val="90B03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6188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5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69" y="2160590"/>
            <a:ext cx="4184035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PP-Rev_2022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‹#›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214D0-FDF2-40D7-8050-C0B41E2B05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781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F719B51-0996-5B46-B807-62E6C45BCB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9855" y="562627"/>
            <a:ext cx="9615055" cy="11531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A0E067-C66B-F34A-949B-09293BAE52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99854" y="2048610"/>
            <a:ext cx="9615055" cy="39741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36BDB05-CA7F-C64A-AC9A-52CDA6D1F9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254153" y="6269082"/>
            <a:ext cx="6607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1">
                <a:solidFill>
                  <a:schemeClr val="accent6"/>
                </a:solidFill>
              </a:defRPr>
            </a:lvl1pPr>
          </a:lstStyle>
          <a:p>
            <a:pPr defTabSz="914377">
              <a:defRPr/>
            </a:pPr>
            <a:fld id="{0D586312-F359-7743-AACF-C3729AD33F3F}" type="slidenum">
              <a:rPr lang="en-US" smtClean="0">
                <a:solidFill>
                  <a:srgbClr val="90B03E"/>
                </a:solidFill>
              </a:rPr>
              <a:pPr defTabSz="914377">
                <a:defRPr/>
              </a:pPr>
              <a:t>‹#›</a:t>
            </a:fld>
            <a:endParaRPr lang="en-US">
              <a:solidFill>
                <a:srgbClr val="90B03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102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sldNum="0" hdr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43C670C-B4BA-714A-8A73-710104C424E3}"/>
              </a:ext>
            </a:extLst>
          </p:cNvPr>
          <p:cNvSpPr/>
          <p:nvPr/>
        </p:nvSpPr>
        <p:spPr>
          <a:xfrm>
            <a:off x="2" y="5612525"/>
            <a:ext cx="12191999" cy="1245476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US">
              <a:solidFill>
                <a:srgbClr val="FFFFFF"/>
              </a:solidFill>
              <a:latin typeface="Century Gothic" panose="020F0302020204030204"/>
            </a:endParaRPr>
          </a:p>
        </p:txBody>
      </p:sp>
      <p:pic>
        <p:nvPicPr>
          <p:cNvPr id="6" name="Picture 5" descr="Logo&#10;&#10;Description automatically generated with medium confidence">
            <a:extLst>
              <a:ext uri="{FF2B5EF4-FFF2-40B4-BE49-F238E27FC236}">
                <a16:creationId xmlns:a16="http://schemas.microsoft.com/office/drawing/2014/main" id="{EFD59E7B-4165-1743-853C-32B23258FF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6594" y="185496"/>
            <a:ext cx="3158813" cy="315881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3AC1A34-B39E-DF40-A633-F5FFEB4D9D40}"/>
              </a:ext>
            </a:extLst>
          </p:cNvPr>
          <p:cNvSpPr txBox="1"/>
          <p:nvPr/>
        </p:nvSpPr>
        <p:spPr>
          <a:xfrm>
            <a:off x="-132521" y="3118000"/>
            <a:ext cx="12191999" cy="2743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>
              <a:lnSpc>
                <a:spcPct val="150000"/>
              </a:lnSpc>
              <a:defRPr/>
            </a:pPr>
            <a:r>
              <a:rPr lang="en-US" sz="4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F0302020204030204"/>
              </a:rPr>
              <a:t>PSA Proposed Weekly Training Schedule for GC/Subs/Tiers, Process for Sign Ups &amp; Status of Pre-Job Forms not Submitted</a:t>
            </a:r>
          </a:p>
        </p:txBody>
      </p:sp>
    </p:spTree>
    <p:extLst>
      <p:ext uri="{BB962C8B-B14F-4D97-AF65-F5344CB8AC3E}">
        <p14:creationId xmlns:p14="http://schemas.microsoft.com/office/powerpoint/2010/main" val="4057613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>
            <a:extLst>
              <a:ext uri="{FF2B5EF4-FFF2-40B4-BE49-F238E27FC236}">
                <a16:creationId xmlns:a16="http://schemas.microsoft.com/office/drawing/2014/main" id="{2B5577A0-F8D6-4ECB-9B97-08C935E5EE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90574" y="315786"/>
            <a:ext cx="10201425" cy="1114659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altLang="en-US" dirty="0">
                <a:solidFill>
                  <a:srgbClr val="C00000"/>
                </a:solidFill>
                <a:latin typeface="Book Antiqua" panose="02040602050305030304" pitchFamily="18" charset="0"/>
              </a:rPr>
              <a:t>Overview of Proposed Weekly </a:t>
            </a:r>
            <a:br>
              <a:rPr lang="en-US" altLang="en-US" dirty="0">
                <a:solidFill>
                  <a:srgbClr val="C00000"/>
                </a:solidFill>
                <a:latin typeface="Book Antiqua" panose="02040602050305030304" pitchFamily="18" charset="0"/>
              </a:rPr>
            </a:br>
            <a:r>
              <a:rPr lang="en-US" altLang="en-US" dirty="0">
                <a:solidFill>
                  <a:srgbClr val="C00000"/>
                </a:solidFill>
                <a:latin typeface="Book Antiqua" panose="02040602050305030304" pitchFamily="18" charset="0"/>
              </a:rPr>
              <a:t>Training &amp; Sign-Ups</a:t>
            </a:r>
            <a:endParaRPr lang="en-US" altLang="en-US" sz="3600" dirty="0">
              <a:solidFill>
                <a:srgbClr val="C00000"/>
              </a:solidFill>
              <a:latin typeface="Book Antiqua" panose="02040602050305030304" pitchFamily="18" charset="0"/>
            </a:endParaRPr>
          </a:p>
        </p:txBody>
      </p:sp>
      <p:pic>
        <p:nvPicPr>
          <p:cNvPr id="7" name="Picture 4" descr="San Diego Unified School District logo">
            <a:extLst>
              <a:ext uri="{FF2B5EF4-FFF2-40B4-BE49-F238E27FC236}">
                <a16:creationId xmlns:a16="http://schemas.microsoft.com/office/drawing/2014/main" id="{0A821AFF-6BEE-41B0-8E3E-1309DCFCB3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824"/>
          <a:stretch/>
        </p:blipFill>
        <p:spPr bwMode="auto">
          <a:xfrm>
            <a:off x="2213475" y="315785"/>
            <a:ext cx="1151183" cy="1089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San Diego Unified School District logo">
            <a:extLst>
              <a:ext uri="{FF2B5EF4-FFF2-40B4-BE49-F238E27FC236}">
                <a16:creationId xmlns:a16="http://schemas.microsoft.com/office/drawing/2014/main" id="{E234602D-ADB0-422F-A257-5CA1F646C3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824"/>
          <a:stretch/>
        </p:blipFill>
        <p:spPr bwMode="auto">
          <a:xfrm>
            <a:off x="10668000" y="379126"/>
            <a:ext cx="1151183" cy="1089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2CB8DF-E978-ADD2-6242-63663D20F1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99857" y="1531513"/>
            <a:ext cx="9615055" cy="5010701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AutoNum type="arabicPeriod"/>
            </a:pPr>
            <a:r>
              <a:rPr lang="en-US" dirty="0"/>
              <a:t>Weekly Trainings will be booked: </a:t>
            </a:r>
            <a:r>
              <a:rPr lang="en-US" b="1" dirty="0"/>
              <a:t>Monday</a:t>
            </a:r>
            <a:r>
              <a:rPr lang="en-US" dirty="0"/>
              <a:t> Subs 3pm, </a:t>
            </a:r>
            <a:r>
              <a:rPr lang="en-US" b="1" dirty="0"/>
              <a:t>Tuesday</a:t>
            </a:r>
            <a:r>
              <a:rPr lang="en-US" dirty="0"/>
              <a:t> Subs 8 am &amp; GCs 9 am &amp; </a:t>
            </a:r>
            <a:r>
              <a:rPr lang="en-US" b="1" dirty="0"/>
              <a:t>Thursday</a:t>
            </a:r>
            <a:r>
              <a:rPr lang="en-US" dirty="0"/>
              <a:t> Subs 8 am &amp; 9 am GCs &amp; Subs 2:30pm &amp; GCs 3:30pm GCs</a:t>
            </a:r>
          </a:p>
          <a:p>
            <a:pPr marL="514350" indent="-514350">
              <a:buAutoNum type="arabicPeriod"/>
            </a:pPr>
            <a:r>
              <a:rPr lang="en-US" dirty="0"/>
              <a:t>Lynn will set-up Teams Invites &amp; send to Specialist</a:t>
            </a:r>
          </a:p>
          <a:p>
            <a:pPr marL="514350" indent="-514350">
              <a:buAutoNum type="arabicPeriod"/>
            </a:pPr>
            <a:r>
              <a:rPr lang="en-US" dirty="0"/>
              <a:t>Specialist will forward to GCs for distribution to their Subs/Sub-Tiers &amp; require acceptance of invite for attendance</a:t>
            </a:r>
          </a:p>
          <a:p>
            <a:pPr marL="514350" indent="-514350">
              <a:buAutoNum type="arabicPeriod"/>
            </a:pPr>
            <a:r>
              <a:rPr lang="en-US" dirty="0"/>
              <a:t>Teams Schedule assistant will display the number of sign-ups for each session</a:t>
            </a:r>
          </a:p>
          <a:p>
            <a:pPr marL="514350" indent="-514350">
              <a:buAutoNum type="arabicPeriod"/>
            </a:pPr>
            <a:r>
              <a:rPr lang="en-US" dirty="0"/>
              <a:t>No restriction for number attendees.  If User needs assistance, support will be conducted 1:1 after meeting</a:t>
            </a:r>
          </a:p>
          <a:p>
            <a:pPr marL="514350" indent="-514350">
              <a:buAutoNum type="arabicPeriod"/>
            </a:pPr>
            <a:r>
              <a:rPr lang="en-US" dirty="0"/>
              <a:t>Specialist can request training other than scheduled dates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9D95CD-70F9-40DF-A07B-BF5370F98E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9216" y="213674"/>
            <a:ext cx="10138050" cy="781805"/>
          </a:xfrm>
        </p:spPr>
        <p:txBody>
          <a:bodyPr/>
          <a:lstStyle/>
          <a:p>
            <a:pPr algn="ctr"/>
            <a:r>
              <a:rPr lang="en-US" b="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Weekly Training Schedule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2F011D0-CA22-CF7B-04CF-5B1650369C0F}"/>
              </a:ext>
            </a:extLst>
          </p:cNvPr>
          <p:cNvSpPr txBox="1"/>
          <p:nvPr/>
        </p:nvSpPr>
        <p:spPr>
          <a:xfrm>
            <a:off x="2835964" y="1113183"/>
            <a:ext cx="92367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Weekly Trainings will be booked: </a:t>
            </a:r>
            <a:r>
              <a:rPr lang="en-US" b="1" dirty="0"/>
              <a:t>Monday Subs 3pm, Tuesday Subs 8 am &amp; GCs 9 am &amp; Thursday Subs 8 am &amp; 9 am GCs &amp; Subs 2:30pm &amp; GC 3:30pm GCs</a:t>
            </a:r>
          </a:p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74598B0-1C33-30A5-4554-207D942110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9565" y="1958212"/>
            <a:ext cx="8788405" cy="3582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0431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74D43A72-BB0B-4F09-BE55-A7A2AD07FA40}"/>
              </a:ext>
            </a:extLst>
          </p:cNvPr>
          <p:cNvSpPr txBox="1">
            <a:spLocks/>
          </p:cNvSpPr>
          <p:nvPr/>
        </p:nvSpPr>
        <p:spPr bwMode="auto">
          <a:xfrm>
            <a:off x="2133600" y="7970"/>
            <a:ext cx="966083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85000" lnSpcReduction="200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 cap="all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n-US" sz="4400" kern="0" cap="none" dirty="0">
                <a:solidFill>
                  <a:schemeClr val="tx1"/>
                </a:solidFill>
                <a:latin typeface="Book Antiqua"/>
              </a:rPr>
              <a:t>Invitation sent to PSA Specialist to </a:t>
            </a:r>
          </a:p>
          <a:p>
            <a:pPr algn="ctr">
              <a:spcAft>
                <a:spcPts val="600"/>
              </a:spcAft>
            </a:pPr>
            <a:r>
              <a:rPr lang="en-US" sz="4400" kern="0" cap="none" dirty="0">
                <a:solidFill>
                  <a:schemeClr val="tx1"/>
                </a:solidFill>
                <a:latin typeface="Book Antiqua"/>
              </a:rPr>
              <a:t>Forward to GCs</a:t>
            </a:r>
            <a:endParaRPr lang="en-US" sz="3800" dirty="0">
              <a:solidFill>
                <a:srgbClr val="C00000"/>
              </a:solidFill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3AAA864-6817-4EEA-ABC6-65C00367D905}"/>
              </a:ext>
            </a:extLst>
          </p:cNvPr>
          <p:cNvSpPr txBox="1">
            <a:spLocks/>
          </p:cNvSpPr>
          <p:nvPr/>
        </p:nvSpPr>
        <p:spPr bwMode="auto">
          <a:xfrm>
            <a:off x="2479360" y="1149389"/>
            <a:ext cx="9435548" cy="5484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800">
                <a:solidFill>
                  <a:schemeClr val="tx1"/>
                </a:solidFill>
                <a:latin typeface="+mn-lt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chemeClr val="tx1"/>
                </a:solidFill>
                <a:latin typeface="+mn-lt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5pPr>
            <a:lvl6pPr marL="22860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6pPr>
            <a:lvl7pPr marL="27432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7pPr>
            <a:lvl8pPr marL="32004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8pPr>
            <a:lvl9pPr marL="36576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400" kern="0" dirty="0">
                <a:latin typeface="Amasis MT Pro"/>
                <a:cs typeface="Arial"/>
              </a:rPr>
              <a:t>Specialist will forward invitation to GC Project Manager responsible to forward to their Subcontractors &amp; Sub-Tiers  </a:t>
            </a:r>
          </a:p>
          <a:p>
            <a:pPr>
              <a:lnSpc>
                <a:spcPct val="90000"/>
              </a:lnSpc>
            </a:pPr>
            <a:endParaRPr lang="en-US" sz="2400" kern="0" dirty="0">
              <a:latin typeface="Amasis MT Pro"/>
              <a:cs typeface="Arial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956777-E4C1-A663-D8FD-EFE7BE459F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PP-Rev_2022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B4C73A-4A41-3226-0465-394BE66366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‹#›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17F14AC-4ADF-71AD-C65F-4B02783665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6254" y="1974574"/>
            <a:ext cx="8004268" cy="469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619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74D43A72-BB0B-4F09-BE55-A7A2AD07FA40}"/>
              </a:ext>
            </a:extLst>
          </p:cNvPr>
          <p:cNvSpPr txBox="1">
            <a:spLocks/>
          </p:cNvSpPr>
          <p:nvPr/>
        </p:nvSpPr>
        <p:spPr bwMode="auto">
          <a:xfrm>
            <a:off x="2133600" y="7970"/>
            <a:ext cx="993913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 cap="all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n-US" sz="4400" kern="0" cap="none" dirty="0">
                <a:solidFill>
                  <a:schemeClr val="tx1"/>
                </a:solidFill>
                <a:latin typeface="Book Antiqua"/>
              </a:rPr>
              <a:t>Sign-up list from Schedule Assistant</a:t>
            </a:r>
            <a:endParaRPr lang="en-US" sz="3800" dirty="0">
              <a:solidFill>
                <a:srgbClr val="C00000"/>
              </a:solidFill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3AAA864-6817-4EEA-ABC6-65C00367D905}"/>
              </a:ext>
            </a:extLst>
          </p:cNvPr>
          <p:cNvSpPr txBox="1">
            <a:spLocks/>
          </p:cNvSpPr>
          <p:nvPr/>
        </p:nvSpPr>
        <p:spPr bwMode="auto">
          <a:xfrm>
            <a:off x="2479360" y="1149389"/>
            <a:ext cx="9435548" cy="5484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800">
                <a:solidFill>
                  <a:schemeClr val="tx1"/>
                </a:solidFill>
                <a:latin typeface="+mn-lt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chemeClr val="tx1"/>
                </a:solidFill>
                <a:latin typeface="+mn-lt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5pPr>
            <a:lvl6pPr marL="22860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6pPr>
            <a:lvl7pPr marL="27432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7pPr>
            <a:lvl8pPr marL="32004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8pPr>
            <a:lvl9pPr marL="36576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400" kern="0" dirty="0">
                <a:latin typeface="Amasis MT Pro"/>
                <a:cs typeface="Arial"/>
              </a:rPr>
              <a:t>From open invitation, Schedule Assistant will display “green check’ mark for attending &amp; “red x” will be not in attendance. </a:t>
            </a:r>
          </a:p>
          <a:p>
            <a:pPr>
              <a:lnSpc>
                <a:spcPct val="90000"/>
              </a:lnSpc>
            </a:pPr>
            <a:endParaRPr lang="en-US" sz="2400" kern="0" dirty="0">
              <a:latin typeface="Amasis MT Pro"/>
              <a:cs typeface="Arial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956777-E4C1-A663-D8FD-EFE7BE459F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PP-Rev_2022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B4C73A-4A41-3226-0465-394BE66366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‹#›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B22DBBF-0D02-2193-C8A4-2B46802F8A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671" y="2292629"/>
            <a:ext cx="5056722" cy="4375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272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74D43A72-BB0B-4F09-BE55-A7A2AD07FA40}"/>
              </a:ext>
            </a:extLst>
          </p:cNvPr>
          <p:cNvSpPr txBox="1">
            <a:spLocks/>
          </p:cNvSpPr>
          <p:nvPr/>
        </p:nvSpPr>
        <p:spPr bwMode="auto">
          <a:xfrm>
            <a:off x="2133600" y="7970"/>
            <a:ext cx="978130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2500" lnSpcReduction="200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 cap="all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n-US" sz="4400" kern="0" cap="none" dirty="0">
                <a:solidFill>
                  <a:schemeClr val="tx1"/>
                </a:solidFill>
                <a:latin typeface="Book Antiqua"/>
              </a:rPr>
              <a:t>Monitor &amp; Record of Sign-ups for Training &amp; PreJob Forms not submitted</a:t>
            </a:r>
            <a:endParaRPr lang="en-US" sz="3800" dirty="0">
              <a:solidFill>
                <a:srgbClr val="C00000"/>
              </a:solidFill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3AAA864-6817-4EEA-ABC6-65C00367D905}"/>
              </a:ext>
            </a:extLst>
          </p:cNvPr>
          <p:cNvSpPr txBox="1">
            <a:spLocks/>
          </p:cNvSpPr>
          <p:nvPr/>
        </p:nvSpPr>
        <p:spPr bwMode="auto">
          <a:xfrm>
            <a:off x="2479360" y="1149389"/>
            <a:ext cx="9435548" cy="5484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800">
                <a:solidFill>
                  <a:schemeClr val="tx1"/>
                </a:solidFill>
                <a:latin typeface="+mn-lt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chemeClr val="tx1"/>
                </a:solidFill>
                <a:latin typeface="+mn-lt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5pPr>
            <a:lvl6pPr marL="22860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6pPr>
            <a:lvl7pPr marL="27432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7pPr>
            <a:lvl8pPr marL="32004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8pPr>
            <a:lvl9pPr marL="36576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457200" indent="-457200">
              <a:lnSpc>
                <a:spcPct val="90000"/>
              </a:lnSpc>
              <a:buFont typeface="+mj-lt"/>
              <a:buAutoNum type="arabicPeriod"/>
            </a:pPr>
            <a:r>
              <a:rPr lang="en-US" sz="2400" kern="0" dirty="0">
                <a:latin typeface="Amasis MT Pro"/>
                <a:cs typeface="Arial"/>
              </a:rPr>
              <a:t>Trainer will capture sign-ups &amp; email to PSA Specialist &amp; GC Project Manager for record</a:t>
            </a:r>
          </a:p>
          <a:p>
            <a:pPr marL="457200" indent="-457200">
              <a:lnSpc>
                <a:spcPct val="90000"/>
              </a:lnSpc>
              <a:buFont typeface="+mj-lt"/>
              <a:buAutoNum type="arabicPeriod"/>
            </a:pPr>
            <a:r>
              <a:rPr lang="en-US" sz="2400" kern="0" dirty="0">
                <a:latin typeface="Amasis MT Pro"/>
                <a:cs typeface="Arial"/>
              </a:rPr>
              <a:t>Subcontractors or Sub-tiers not in attendance will be responsibility of GC Project Manager follow-up &amp; enforce attendance </a:t>
            </a:r>
          </a:p>
          <a:p>
            <a:pPr marL="457200" indent="-457200">
              <a:lnSpc>
                <a:spcPct val="90000"/>
              </a:lnSpc>
              <a:buFont typeface="+mj-lt"/>
              <a:buAutoNum type="arabicPeriod"/>
            </a:pPr>
            <a:r>
              <a:rPr lang="en-US" sz="2400" kern="0" dirty="0">
                <a:latin typeface="Amasis MT Pro"/>
                <a:cs typeface="Arial"/>
              </a:rPr>
              <a:t>Specialist will communicate with GC Project Manager the status of pending Pre-Job Forms not completed</a:t>
            </a:r>
          </a:p>
          <a:p>
            <a:pPr marL="457200" indent="-457200">
              <a:lnSpc>
                <a:spcPct val="90000"/>
              </a:lnSpc>
              <a:buAutoNum type="arabicPeriod"/>
            </a:pPr>
            <a:endParaRPr lang="en-US" sz="2400" kern="0" dirty="0">
              <a:latin typeface="Amasis MT Pro"/>
              <a:cs typeface="Arial"/>
            </a:endParaRPr>
          </a:p>
          <a:p>
            <a:pPr>
              <a:lnSpc>
                <a:spcPct val="90000"/>
              </a:lnSpc>
            </a:pPr>
            <a:endParaRPr lang="en-US" sz="2400" kern="0" dirty="0">
              <a:latin typeface="Amasis MT Pro"/>
              <a:cs typeface="Arial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956777-E4C1-A663-D8FD-EFE7BE459F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PP-Rev_2022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B4C73A-4A41-3226-0465-394BE66366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‹#›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9C9FFCD-EA5E-D231-16E9-2FF9CFF93D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5600" y="3429000"/>
            <a:ext cx="8175686" cy="2630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73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>
            <a:extLst>
              <a:ext uri="{FF2B5EF4-FFF2-40B4-BE49-F238E27FC236}">
                <a16:creationId xmlns:a16="http://schemas.microsoft.com/office/drawing/2014/main" id="{2B5577A0-F8D6-4ECB-9B97-08C935E5EE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23987" y="1903229"/>
            <a:ext cx="10168013" cy="3030278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sz="8800" dirty="0">
                <a:ln>
                  <a:solidFill>
                    <a:srgbClr val="FF0000"/>
                  </a:solidFill>
                </a:ln>
                <a:solidFill>
                  <a:srgbClr val="0000CC"/>
                </a:solidFill>
                <a:latin typeface="Book Antiqua" panose="02040602050305030304" pitchFamily="18" charset="0"/>
              </a:rPr>
              <a:t>QUESTIONS</a:t>
            </a:r>
            <a:endParaRPr lang="en-US" altLang="en-US" sz="8800" dirty="0">
              <a:ln>
                <a:solidFill>
                  <a:srgbClr val="FF0000"/>
                </a:solidFill>
              </a:ln>
              <a:solidFill>
                <a:srgbClr val="0000CC"/>
              </a:solidFill>
              <a:latin typeface="Book Antiqua" panose="02040602050305030304" pitchFamily="18" charset="0"/>
            </a:endParaRPr>
          </a:p>
        </p:txBody>
      </p:sp>
      <p:pic>
        <p:nvPicPr>
          <p:cNvPr id="7" name="Picture 4" descr="San Diego Unified School District logo">
            <a:extLst>
              <a:ext uri="{FF2B5EF4-FFF2-40B4-BE49-F238E27FC236}">
                <a16:creationId xmlns:a16="http://schemas.microsoft.com/office/drawing/2014/main" id="{0A821AFF-6BEE-41B0-8E3E-1309DCFCB3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824"/>
          <a:stretch/>
        </p:blipFill>
        <p:spPr bwMode="auto">
          <a:xfrm>
            <a:off x="2260602" y="328593"/>
            <a:ext cx="1151183" cy="1089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San Diego Unified School District logo">
            <a:extLst>
              <a:ext uri="{FF2B5EF4-FFF2-40B4-BE49-F238E27FC236}">
                <a16:creationId xmlns:a16="http://schemas.microsoft.com/office/drawing/2014/main" id="{E234602D-ADB0-422F-A257-5CA1F646C3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824"/>
          <a:stretch/>
        </p:blipFill>
        <p:spPr bwMode="auto">
          <a:xfrm>
            <a:off x="10790142" y="290434"/>
            <a:ext cx="1151183" cy="1089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San Diego Unified School District logo">
            <a:extLst>
              <a:ext uri="{FF2B5EF4-FFF2-40B4-BE49-F238E27FC236}">
                <a16:creationId xmlns:a16="http://schemas.microsoft.com/office/drawing/2014/main" id="{90B35C6F-A2CE-4CC9-9694-99DC7CDD22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824"/>
          <a:stretch/>
        </p:blipFill>
        <p:spPr bwMode="auto">
          <a:xfrm>
            <a:off x="2260602" y="5518953"/>
            <a:ext cx="1151183" cy="1089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San Diego Unified School District logo">
            <a:extLst>
              <a:ext uri="{FF2B5EF4-FFF2-40B4-BE49-F238E27FC236}">
                <a16:creationId xmlns:a16="http://schemas.microsoft.com/office/drawing/2014/main" id="{AAE7ECE1-2211-4081-AEDE-BDCF38A00D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824"/>
          <a:stretch/>
        </p:blipFill>
        <p:spPr bwMode="auto">
          <a:xfrm>
            <a:off x="10790142" y="5480794"/>
            <a:ext cx="1151183" cy="1089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26445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800"/>
                            </p:stCondLst>
                            <p:childTnLst>
                              <p:par>
                                <p:cTn id="37" presetID="8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8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8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8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</p:bldLst>
  </p:timing>
</p:sld>
</file>

<file path=ppt/theme/theme1.xml><?xml version="1.0" encoding="utf-8"?>
<a:theme xmlns:a="http://schemas.openxmlformats.org/drawingml/2006/main" name="1_Office Theme">
  <a:themeElements>
    <a:clrScheme name="SDUSD Color Palette">
      <a:dk1>
        <a:srgbClr val="7C706D"/>
      </a:dk1>
      <a:lt1>
        <a:srgbClr val="FFFFFF"/>
      </a:lt1>
      <a:dk2>
        <a:srgbClr val="00599B"/>
      </a:dk2>
      <a:lt2>
        <a:srgbClr val="E7E6E6"/>
      </a:lt2>
      <a:accent1>
        <a:srgbClr val="00589B"/>
      </a:accent1>
      <a:accent2>
        <a:srgbClr val="ED7D31"/>
      </a:accent2>
      <a:accent3>
        <a:srgbClr val="954F71"/>
      </a:accent3>
      <a:accent4>
        <a:srgbClr val="FFC000"/>
      </a:accent4>
      <a:accent5>
        <a:srgbClr val="5B9BD5"/>
      </a:accent5>
      <a:accent6>
        <a:srgbClr val="90B03E"/>
      </a:accent6>
      <a:hlink>
        <a:srgbClr val="E34B2B"/>
      </a:hlink>
      <a:folHlink>
        <a:srgbClr val="7D706D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276BD2949FD6C48BF695399A029BBC0" ma:contentTypeVersion="3" ma:contentTypeDescription="Create a new document." ma:contentTypeScope="" ma:versionID="255b3ea18eadaa58d154eb7ac6d9f9e6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96a38aeacb13fea58235788ebcd2031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03A2D74-5B4A-4A2C-8440-A9CB832D536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6EA7FBB-13BE-46C1-A711-E1B7723E298E}">
  <ds:schemaRefs>
    <ds:schemaRef ds:uri="da92bb10-8b4b-4b89-b169-1b6abe4fa701"/>
    <ds:schemaRef ds:uri="http://purl.org/dc/terms/"/>
    <ds:schemaRef ds:uri="b2c0b4e6-ea8d-49ef-962c-81d82a0314f2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6E0F2827-240A-4639-A546-E74B52941B3E}"/>
</file>

<file path=docProps/app.xml><?xml version="1.0" encoding="utf-8"?>
<Properties xmlns="http://schemas.openxmlformats.org/officeDocument/2006/extended-properties" xmlns:vt="http://schemas.openxmlformats.org/officeDocument/2006/docPropsVTypes">
  <TotalTime>758</TotalTime>
  <Words>303</Words>
  <Application>Microsoft Office PowerPoint</Application>
  <PresentationFormat>Widescreen</PresentationFormat>
  <Paragraphs>33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Amasis MT Pro</vt:lpstr>
      <vt:lpstr>Arial</vt:lpstr>
      <vt:lpstr>Book Antiqua</vt:lpstr>
      <vt:lpstr>Calibri</vt:lpstr>
      <vt:lpstr>Century Gothic</vt:lpstr>
      <vt:lpstr>1_Office Theme</vt:lpstr>
      <vt:lpstr>PowerPoint Presentation</vt:lpstr>
      <vt:lpstr>Overview of Proposed Weekly  Training &amp; Sign-Ups</vt:lpstr>
      <vt:lpstr>Weekly Training Schedule </vt:lpstr>
      <vt:lpstr>PowerPoint Presentation</vt:lpstr>
      <vt:lpstr>PowerPoint Presentation</vt:lpstr>
      <vt:lpstr>PowerPoint Presentation</vt:lpstr>
      <vt:lpstr>QUESTIONS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Sidney Hucklebridge-Key</dc:creator>
  <cp:lastModifiedBy>Loretta Walden</cp:lastModifiedBy>
  <cp:revision>74</cp:revision>
  <cp:lastPrinted>2022-02-16T21:57:34Z</cp:lastPrinted>
  <dcterms:created xsi:type="dcterms:W3CDTF">2021-11-30T17:11:55Z</dcterms:created>
  <dcterms:modified xsi:type="dcterms:W3CDTF">2022-12-13T18:04:13Z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0x0101006276BD2949FD6C48BF695399A029BBC0</vt:lpwstr>
  </property>
  <property fmtid="{D5CDD505-2E9C-101B-9397-08002B2CF9AE}" pid="3" name="MediaServiceImageTags">
    <vt:lpwstr/>
  </property>
</Properties>
</file>